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a-IR" smtClean="0"/>
              <a:t>گرید های استنلس استیل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090EB-4078-496C-8AED-D7CD0D96CD3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7A716-E18E-4DD7-A43B-D710EA4A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5732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a-IR" smtClean="0"/>
              <a:t>گرید های استنلس استیل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78E19-2D88-46AD-839B-3776ECF62C8C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21B3A-BD76-4816-B055-2A7AC07F3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6473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 smtClean="0"/>
              <a:t>گرید های استنلس استیل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1FB77-93ED-4739-BB1C-3C27BEFB8DEF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4DB-EEF9-41EC-9E4E-6BD3C49C13A9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E961-2511-4C08-AAC6-A408D6FC8C68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59FF-DDBC-45EA-8A59-681B6A518A65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840B-C658-4F48-96FA-FBFB4A80DBB2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5E73-CC44-4CFD-8E81-D6BED689519A}" type="datetime1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159C-DC53-41AB-940A-B3E7B49EB068}" type="datetime1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1582-F534-480D-A139-FCEF02519FE5}" type="datetime1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777D-D5EB-442C-8D81-55927A68D380}" type="datetime1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9FCE-2FDA-40E4-8F50-93319E3F7280}" type="datetime1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8D11-A197-4223-851C-032702B6956B}" type="datetime1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08F9E-64F0-4524-A0B5-E3CCD68A8D1C}" type="datetime1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14400" y="1371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itchFamily="2" charset="-78"/>
              </a:rPr>
              <a:t>فولاد : ترکیب آهن + کربن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200" y="1905000"/>
            <a:ext cx="914400" cy="2514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فولاد</a:t>
            </a:r>
            <a:endParaRPr lang="en-US" sz="20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2667000" y="2971800"/>
            <a:ext cx="1143000" cy="190500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3810000" y="135249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 smtClean="0">
                <a:cs typeface="B Nazanin" pitchFamily="2" charset="-78"/>
              </a:rPr>
              <a:t>افزودن کروم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62400" y="1905000"/>
            <a:ext cx="914400" cy="2514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192982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- استنلس استیل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3066871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b="1" dirty="0" smtClean="0">
                <a:cs typeface="B Nazanin" pitchFamily="2" charset="-78"/>
              </a:rPr>
              <a:t>● استنلس استیل، آلیاژی </a:t>
            </a:r>
            <a:r>
              <a:rPr lang="fa-IR" b="1" dirty="0">
                <a:cs typeface="B Nazanin" pitchFamily="2" charset="-78"/>
              </a:rPr>
              <a:t>از آهن با حداقل </a:t>
            </a:r>
            <a:r>
              <a:rPr lang="fa-IR" b="1" dirty="0" smtClean="0">
                <a:cs typeface="B Nazanin" pitchFamily="2" charset="-78"/>
              </a:rPr>
              <a:t>11</a:t>
            </a:r>
            <a:r>
              <a:rPr lang="fa-IR" b="1" dirty="0">
                <a:cs typeface="B Nazanin" pitchFamily="2" charset="-78"/>
              </a:rPr>
              <a:t>% کروم </a:t>
            </a:r>
            <a:r>
              <a:rPr lang="fa-IR" b="1" dirty="0" smtClean="0">
                <a:cs typeface="B Nazanin" pitchFamily="2" charset="-78"/>
              </a:rPr>
              <a:t>است که عامل اصلی مقاومت به خوردگی در آنهاست.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304800"/>
            <a:ext cx="30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itchFamily="2" charset="-78"/>
              </a:rPr>
              <a:t>انواع گرید های استنلس استیل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838200"/>
            <a:ext cx="3581400" cy="4953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5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urved Connector 1"/>
          <p:cNvCxnSpPr/>
          <p:nvPr/>
        </p:nvCxnSpPr>
        <p:spPr>
          <a:xfrm flipV="1">
            <a:off x="304800" y="685800"/>
            <a:ext cx="548640" cy="2743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838200" y="381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67000" y="685800"/>
            <a:ext cx="106680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33800" y="53340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309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6" name="Curved Connector 5"/>
          <p:cNvCxnSpPr/>
          <p:nvPr/>
        </p:nvCxnSpPr>
        <p:spPr>
          <a:xfrm>
            <a:off x="2057400" y="1066800"/>
            <a:ext cx="1828800" cy="173736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916680" y="2667000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066800"/>
            <a:ext cx="0" cy="292608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07720" y="4038600"/>
            <a:ext cx="7162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940L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0" name="Curved Connector 9"/>
          <p:cNvCxnSpPr/>
          <p:nvPr/>
        </p:nvCxnSpPr>
        <p:spPr>
          <a:xfrm>
            <a:off x="1524000" y="1066800"/>
            <a:ext cx="2468880" cy="356616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038600" y="451104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321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1524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افزودن کروم و نیکل بیشتر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مقاومت دما بالا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دمای </a:t>
            </a:r>
            <a:r>
              <a:rPr lang="fa-IR" sz="1400" b="1" dirty="0" smtClean="0">
                <a:cs typeface="B Nazanin" pitchFamily="2" charset="-78"/>
              </a:rPr>
              <a:t>سرویس تا 1000 درجه (1050 برای </a:t>
            </a:r>
            <a:r>
              <a:rPr lang="en-US" sz="1400" b="1" dirty="0" smtClean="0">
                <a:cs typeface="B Nazanin" pitchFamily="2" charset="-78"/>
              </a:rPr>
              <a:t>310</a:t>
            </a:r>
            <a:r>
              <a:rPr lang="fa-IR" sz="1400" b="1" dirty="0" smtClean="0">
                <a:cs typeface="B Nazanin" pitchFamily="2" charset="-78"/>
              </a:rPr>
              <a:t>)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309 (1.4833) &amp; 310 (1.4845)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14478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افزودن مولیبدن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خواص خوردگی مخصوصاً در محیطهای کلردار</a:t>
            </a:r>
          </a:p>
          <a:p>
            <a:r>
              <a:rPr lang="en-US" sz="1400" b="1" dirty="0" smtClean="0">
                <a:cs typeface="B Nazanin" pitchFamily="2" charset="-78"/>
              </a:rPr>
              <a:t>316 (1.4401)</a:t>
            </a:r>
            <a:endParaRPr lang="en-US" sz="1400" b="1" dirty="0">
              <a:cs typeface="B Nazanin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24400" y="2819400"/>
            <a:ext cx="73152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4328160" y="3124200"/>
            <a:ext cx="1097280" cy="100584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516880" y="2682240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316L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86400" y="3962400"/>
            <a:ext cx="8382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316Ti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2438400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کاهش کربن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جوش پذیری</a:t>
            </a:r>
          </a:p>
          <a:p>
            <a:r>
              <a:rPr lang="en-US" sz="1400" b="1" dirty="0" smtClean="0">
                <a:cs typeface="B Nazanin" pitchFamily="2" charset="-78"/>
              </a:rPr>
              <a:t>316L (1.4404)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7338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افزودن تیتانیم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جوش پذیری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استحکام دما بالا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316Ti (1.4571)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4930498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افزودن تیتانیم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جوش پذیری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جلوگیری از خوردگی مرزدانه ای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استحکام دما بالا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321 (1.4541)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76200" y="457176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b="1" dirty="0" smtClean="0">
                <a:cs typeface="B Nazanin" pitchFamily="2" charset="-78"/>
              </a:rPr>
              <a:t>- افزودن خیلی زیاد کروم، نیکل، مولیبدن، نیتروژن</a:t>
            </a:r>
          </a:p>
          <a:p>
            <a:pPr algn="r" rtl="1"/>
            <a:r>
              <a:rPr lang="fa-IR" sz="1200" b="1" dirty="0">
                <a:cs typeface="B Nazanin" pitchFamily="2" charset="-78"/>
              </a:rPr>
              <a:t>● </a:t>
            </a:r>
            <a:r>
              <a:rPr lang="fa-IR" sz="1200" b="1" dirty="0" smtClean="0">
                <a:cs typeface="B Nazanin" pitchFamily="2" charset="-78"/>
              </a:rPr>
              <a:t>سوپرآستنیتی</a:t>
            </a:r>
          </a:p>
          <a:p>
            <a:pPr algn="r" rtl="1"/>
            <a:r>
              <a:rPr lang="fa-IR" sz="1200" b="1" dirty="0">
                <a:cs typeface="B Nazanin" pitchFamily="2" charset="-78"/>
              </a:rPr>
              <a:t>● </a:t>
            </a:r>
            <a:r>
              <a:rPr lang="fa-IR" sz="1200" b="1" dirty="0" smtClean="0">
                <a:cs typeface="B Nazanin" pitchFamily="2" charset="-78"/>
              </a:rPr>
              <a:t>بهبود خواص خوردگی و استحکام بیشتر</a:t>
            </a:r>
          </a:p>
          <a:p>
            <a:pPr algn="r" rtl="1"/>
            <a:r>
              <a:rPr lang="fa-IR" sz="1200" b="1" dirty="0">
                <a:cs typeface="B Nazanin" pitchFamily="2" charset="-78"/>
              </a:rPr>
              <a:t>● </a:t>
            </a:r>
            <a:r>
              <a:rPr lang="fa-IR" sz="1200" b="1" dirty="0" smtClean="0">
                <a:cs typeface="B Nazanin" pitchFamily="2" charset="-78"/>
              </a:rPr>
              <a:t>مناسب برای استفاده در محیط های دریایی</a:t>
            </a:r>
          </a:p>
          <a:p>
            <a:pPr rtl="1"/>
            <a:r>
              <a:rPr lang="en-US" sz="1200" b="1" dirty="0" smtClean="0">
                <a:cs typeface="B Nazanin" pitchFamily="2" charset="-78"/>
              </a:rPr>
              <a:t>904L (1.4539)- 6Mo (1.4529, 1.4547)</a:t>
            </a:r>
            <a:endParaRPr lang="fa-IR" sz="1200" b="1" dirty="0" smtClean="0">
              <a:cs typeface="B Nazanin" pitchFamily="2" charset="-78"/>
            </a:endParaRPr>
          </a:p>
          <a:p>
            <a:pPr algn="r" rtl="1"/>
            <a:endParaRPr lang="en-US" sz="12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03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2" grpId="0"/>
      <p:bldP spid="16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urved Connector 1"/>
          <p:cNvCxnSpPr/>
          <p:nvPr/>
        </p:nvCxnSpPr>
        <p:spPr>
          <a:xfrm flipV="1">
            <a:off x="304800" y="685800"/>
            <a:ext cx="548640" cy="2743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838200" y="381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دوپلکس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67000" y="685800"/>
            <a:ext cx="237744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5105400" y="53340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1.4410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76400" y="1066800"/>
            <a:ext cx="0" cy="219456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143000" y="3291840"/>
            <a:ext cx="990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1.4062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143000"/>
            <a:ext cx="426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افزایش کروم، نیکل، مولیبدن، نیترون و اضافه کردن تنگستن و مس به ترکیب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مقاومت به خوردگی خیلی بالا، مناسب برای استفاده در سرویس های دریایی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استحکام بالاتر نسبت به گرید های استاندارد دوپلکس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گریدهای سوپر دوپلکس: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1.4410 (S32750), 1.4501 (S32760), 1.4507 (S32550)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856672"/>
            <a:ext cx="3429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دوپلکس نازک (</a:t>
            </a:r>
            <a:r>
              <a:rPr lang="en-US" sz="1400" b="1" dirty="0" smtClean="0">
                <a:cs typeface="B Nazanin" pitchFamily="2" charset="-78"/>
              </a:rPr>
              <a:t>LDX</a:t>
            </a:r>
            <a:r>
              <a:rPr lang="fa-IR" sz="1400" b="1" dirty="0" smtClean="0">
                <a:cs typeface="B Nazanin" pitchFamily="2" charset="-78"/>
              </a:rPr>
              <a:t>)</a:t>
            </a:r>
          </a:p>
          <a:p>
            <a:pPr algn="r" rtl="1"/>
            <a:r>
              <a:rPr lang="fa-IR" sz="1400" b="1" dirty="0" smtClean="0">
                <a:cs typeface="B Nazanin" pitchFamily="2" charset="-78"/>
              </a:rPr>
              <a:t>- کاهش کروم، نیکل، مولیبدن، افزایش منگنز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مقاومت به خوردگی قابل رقابت با گریدهای </a:t>
            </a:r>
            <a:r>
              <a:rPr lang="en-US" sz="1400" b="1" dirty="0" smtClean="0">
                <a:cs typeface="B Nazanin" pitchFamily="2" charset="-78"/>
              </a:rPr>
              <a:t>304 (1.4301) &amp; 316 (1.4404)</a:t>
            </a:r>
            <a:endParaRPr lang="fa-IR" sz="1400" b="1" dirty="0" smtClean="0">
              <a:cs typeface="B Nazanin" pitchFamily="2" charset="-78"/>
            </a:endParaRP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استحکام تسلیم دو برابر </a:t>
            </a:r>
            <a:r>
              <a:rPr lang="en-US" sz="1400" b="1" dirty="0" smtClean="0">
                <a:cs typeface="B Nazanin" pitchFamily="2" charset="-78"/>
              </a:rPr>
              <a:t>304</a:t>
            </a:r>
            <a:r>
              <a:rPr lang="fa-IR" sz="1400" b="1" dirty="0" smtClean="0">
                <a:cs typeface="B Nazanin" pitchFamily="2" charset="-78"/>
              </a:rPr>
              <a:t> و </a:t>
            </a:r>
            <a:r>
              <a:rPr lang="en-US" sz="1400" b="1" dirty="0" smtClean="0">
                <a:cs typeface="B Nazanin" pitchFamily="2" charset="-78"/>
              </a:rPr>
              <a:t>316</a:t>
            </a:r>
            <a:endParaRPr lang="fa-IR" sz="1400" b="1" dirty="0" smtClean="0">
              <a:cs typeface="B Nazanin" pitchFamily="2" charset="-78"/>
            </a:endParaRP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گرید های این سری: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1.4062, 1.4162, 1.4482</a:t>
            </a:r>
            <a:endParaRPr lang="fa-IR" sz="1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78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urved Connector 1"/>
          <p:cNvCxnSpPr/>
          <p:nvPr/>
        </p:nvCxnSpPr>
        <p:spPr>
          <a:xfrm flipV="1">
            <a:off x="304800" y="685800"/>
            <a:ext cx="548640" cy="2743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838200" y="381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رسوب سختی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67000" y="685800"/>
            <a:ext cx="237744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5105400" y="53340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301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76400" y="1066800"/>
            <a:ext cx="0" cy="219456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295400" y="3291840"/>
            <a:ext cx="7620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21920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کاهش کروم، افزایش نیکل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حذف فریت به منظور تولید استنلس استیلی قوی تر از </a:t>
            </a:r>
            <a:r>
              <a:rPr lang="en-US" sz="1400" b="1" dirty="0" smtClean="0">
                <a:cs typeface="B Nazanin" pitchFamily="2" charset="-78"/>
              </a:rPr>
              <a:t>17-4PH</a:t>
            </a:r>
            <a:endParaRPr lang="fa-IR" sz="1400" b="1" dirty="0" smtClean="0">
              <a:cs typeface="B Nazanin" pitchFamily="2" charset="-78"/>
            </a:endParaRPr>
          </a:p>
          <a:p>
            <a:pPr rtl="1"/>
            <a:r>
              <a:rPr lang="en-US" sz="1400" b="1" dirty="0" smtClean="0">
                <a:cs typeface="B Nazanin" pitchFamily="2" charset="-78"/>
              </a:rPr>
              <a:t>15-5 PH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9680" y="3962400"/>
            <a:ext cx="355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کاهش کروم</a:t>
            </a:r>
            <a:r>
              <a:rPr lang="fa-IR" sz="1400" b="1" dirty="0">
                <a:cs typeface="B Nazanin" pitchFamily="2" charset="-78"/>
              </a:rPr>
              <a:t> </a:t>
            </a:r>
            <a:r>
              <a:rPr lang="fa-IR" sz="1400" b="1" dirty="0" smtClean="0">
                <a:cs typeface="B Nazanin" pitchFamily="2" charset="-78"/>
              </a:rPr>
              <a:t>و مس، افزایش مولیبدن و نیکل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گرید های </a:t>
            </a:r>
            <a:r>
              <a:rPr lang="en-US" sz="1400" b="1" dirty="0" smtClean="0">
                <a:cs typeface="B Nazanin" pitchFamily="2" charset="-78"/>
              </a:rPr>
              <a:t>PH</a:t>
            </a:r>
            <a:r>
              <a:rPr lang="fa-IR" sz="1400" b="1" dirty="0" smtClean="0">
                <a:cs typeface="B Nazanin" pitchFamily="2" charset="-78"/>
              </a:rPr>
              <a:t> مختص صنایع هوافضا هستند.</a:t>
            </a:r>
          </a:p>
          <a:p>
            <a:pPr rtl="1"/>
            <a:r>
              <a:rPr lang="en-US" sz="1400" b="1" dirty="0" smtClean="0">
                <a:cs typeface="B Nazanin" pitchFamily="2" charset="-78"/>
              </a:rPr>
              <a:t>1.4594 (FV520B, S143, S144, S145)</a:t>
            </a:r>
            <a:endParaRPr lang="fa-IR" sz="14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41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9436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166116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727960" y="990600"/>
            <a:ext cx="1554480" cy="822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</a:p>
          <a:p>
            <a:pPr algn="ctr" rtl="1"/>
            <a:r>
              <a:rPr lang="fa-IR" sz="1050" b="1" dirty="0" smtClean="0">
                <a:cs typeface="B Nazanin" pitchFamily="2" charset="-78"/>
              </a:rPr>
              <a:t>گرید پایه: 410</a:t>
            </a:r>
            <a:r>
              <a:rPr lang="fa-IR" b="1" dirty="0" smtClean="0">
                <a:cs typeface="B Nazanin" pitchFamily="2" charset="-78"/>
              </a:rPr>
              <a:t> </a:t>
            </a:r>
          </a:p>
        </p:txBody>
      </p:sp>
      <p:cxnSp>
        <p:nvCxnSpPr>
          <p:cNvPr id="21" name="Curved Connector 20"/>
          <p:cNvCxnSpPr/>
          <p:nvPr/>
        </p:nvCxnSpPr>
        <p:spPr>
          <a:xfrm flipV="1">
            <a:off x="1661160" y="233172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727960" y="1920240"/>
            <a:ext cx="1554480" cy="822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</a:p>
          <a:p>
            <a:pPr algn="ctr"/>
            <a:r>
              <a:rPr lang="fa-IR" sz="1050" b="1" dirty="0" smtClean="0">
                <a:cs typeface="B Nazanin" pitchFamily="2" charset="-78"/>
              </a:rPr>
              <a:t>گرید پایه: 430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27960" y="2971800"/>
            <a:ext cx="1554480" cy="822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</a:p>
          <a:p>
            <a:pPr algn="ctr"/>
            <a:r>
              <a:rPr lang="fa-IR" sz="1050" b="1" dirty="0" smtClean="0">
                <a:cs typeface="B Nazanin" pitchFamily="2" charset="-78"/>
              </a:rPr>
              <a:t>گرید پایه: 304</a:t>
            </a:r>
            <a:endParaRPr lang="en-US" sz="1600" b="1" dirty="0">
              <a:cs typeface="B Nazanin" pitchFamily="2" charset="-7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61160" y="3352800"/>
            <a:ext cx="1005840" cy="9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1661160" y="350520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727960" y="3977640"/>
            <a:ext cx="1554480" cy="822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دوپلکس</a:t>
            </a:r>
          </a:p>
          <a:p>
            <a:pPr algn="ctr"/>
            <a:r>
              <a:rPr lang="fa-IR" sz="1050" b="1" dirty="0" smtClean="0">
                <a:cs typeface="B Nazanin" pitchFamily="2" charset="-78"/>
              </a:rPr>
              <a:t>گرید پایه: 1.4462</a:t>
            </a:r>
            <a:endParaRPr lang="fa-IR" b="1" dirty="0" smtClean="0">
              <a:cs typeface="B Nazanin" pitchFamily="2" charset="-78"/>
            </a:endParaRPr>
          </a:p>
        </p:txBody>
      </p:sp>
      <p:cxnSp>
        <p:nvCxnSpPr>
          <p:cNvPr id="27" name="Curved Connector 26"/>
          <p:cNvCxnSpPr/>
          <p:nvPr/>
        </p:nvCxnSpPr>
        <p:spPr>
          <a:xfrm>
            <a:off x="1661160" y="3855720"/>
            <a:ext cx="1069848" cy="15544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27960" y="5029200"/>
            <a:ext cx="1554480" cy="822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رسوب سختی</a:t>
            </a:r>
          </a:p>
          <a:p>
            <a:pPr algn="ctr"/>
            <a:r>
              <a:rPr lang="fa-IR" sz="1050" b="1" dirty="0" smtClean="0">
                <a:cs typeface="B Nazanin" pitchFamily="2" charset="-78"/>
              </a:rPr>
              <a:t>گرید پایه: 4-17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401312" y="99060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416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401312" y="141732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420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367784" y="192024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3CR12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73880" y="2368296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409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26480" y="2148840"/>
            <a:ext cx="6400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441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404360" y="297180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201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419600" y="342900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172200" y="2971800"/>
            <a:ext cx="713232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309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82968" y="3429000"/>
            <a:ext cx="713232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172200" y="3413760"/>
            <a:ext cx="7162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940L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982968" y="2971800"/>
            <a:ext cx="713232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321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772400" y="2971800"/>
            <a:ext cx="749808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316L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784592" y="3413760"/>
            <a:ext cx="749808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316Ti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373880" y="400812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1.4410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370832" y="445008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1.4062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419600" y="548640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1.4594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404360" y="502920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15-5PH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10200" y="762000"/>
            <a:ext cx="3581400" cy="4953000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05400" y="99060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105400" y="141732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cs typeface="B Nazanin" pitchFamily="2" charset="-78"/>
              </a:rPr>
              <a:t>CrMoV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85232" y="1920240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430F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297424" y="2368296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434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56860" y="2971800"/>
            <a:ext cx="7162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304L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56860" y="3429000"/>
            <a:ext cx="713232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303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43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23" grpId="0" animBg="1"/>
      <p:bldP spid="26" grpId="0" animBg="1"/>
      <p:bldP spid="28" grpId="0" animBg="1"/>
      <p:bldP spid="35" grpId="0" animBg="1"/>
      <p:bldP spid="36" grpId="0" animBg="1"/>
      <p:bldP spid="39" grpId="0" animBg="1"/>
      <p:bldP spid="40" grpId="0" animBg="1"/>
      <p:bldP spid="42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37" grpId="0" animBg="1"/>
      <p:bldP spid="38" grpId="0" animBg="1"/>
      <p:bldP spid="41" grpId="0" animBg="1"/>
      <p:bldP spid="43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81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>
                <a:cs typeface="B Nazanin" pitchFamily="2" charset="-78"/>
              </a:rPr>
              <a:t>افزودن 12 تا 14 درصد کروم با 0.08 تا 0.15 درصد کربن</a:t>
            </a:r>
            <a:endParaRPr lang="en-US" sz="1400" b="1" dirty="0">
              <a:cs typeface="B Nazanin" pitchFamily="2" charset="-78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182880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895600" y="1143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8600" y="1905000"/>
            <a:ext cx="4038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cs typeface="B Nazanin" pitchFamily="2" charset="-78"/>
              </a:rPr>
              <a:t>- استنلس استیل مارتنزیتی</a:t>
            </a: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sz="1600" b="1" dirty="0" smtClean="0">
                <a:cs typeface="B Nazanin" pitchFamily="2" charset="-78"/>
              </a:rPr>
              <a:t>410 (1.4006)</a:t>
            </a:r>
            <a:r>
              <a:rPr lang="fa-IR" sz="1600" b="1" dirty="0" smtClean="0">
                <a:cs typeface="B Nazanin" pitchFamily="2" charset="-78"/>
              </a:rPr>
              <a:t>گرید پایه: 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دارای قابلیت سخت شوندگی با عملیات حرارتی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مغناطیسی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دارای خواص جوش پذیری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مقاومت در برابر خوردگی متوسط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غیر قابل استفاده در دماهای پایین</a:t>
            </a:r>
            <a:endParaRPr lang="en-US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49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7432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>
                <a:cs typeface="B Nazanin" pitchFamily="2" charset="-78"/>
              </a:rPr>
              <a:t>افزودن کروم بیشتر</a:t>
            </a:r>
            <a:endParaRPr lang="en-US" sz="1400" b="1" dirty="0">
              <a:cs typeface="B Nazanin" pitchFamily="2" charset="-78"/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67640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743200" y="1143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762000"/>
            <a:ext cx="4038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- استنلس استیل فریتی</a:t>
            </a:r>
            <a:endParaRPr lang="fa-IR" sz="2000" b="1" dirty="0" smtClean="0">
              <a:cs typeface="B Nazanin" pitchFamily="2" charset="-78"/>
            </a:endParaRP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sz="1600" b="1" dirty="0" smtClean="0">
                <a:cs typeface="B Nazanin" pitchFamily="2" charset="-78"/>
              </a:rPr>
              <a:t>4</a:t>
            </a:r>
            <a:r>
              <a:rPr lang="en-US" sz="1600" b="1" dirty="0">
                <a:cs typeface="B Nazanin" pitchFamily="2" charset="-78"/>
              </a:rPr>
              <a:t>3</a:t>
            </a:r>
            <a:r>
              <a:rPr lang="en-US" sz="1600" b="1" dirty="0" smtClean="0">
                <a:cs typeface="B Nazanin" pitchFamily="2" charset="-78"/>
              </a:rPr>
              <a:t>0 (1.4016)</a:t>
            </a:r>
            <a:r>
              <a:rPr lang="fa-IR" sz="1600" b="1" dirty="0" smtClean="0">
                <a:cs typeface="B Nazanin" pitchFamily="2" charset="-78"/>
              </a:rPr>
              <a:t>گرید پایه: 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فاقد قابلیت سخت شوندگی با عملیات حرارتی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 در هر حالت مغناطیسی (بگیر)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دارای خواص جوش پذیری معقول در نازک بار، ولی در کلفت بار ضعیف (ضخامت بالای 2.5 میل)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مقاومت در برابر خوردگی متوسط به خوب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دارای قابلیت کشش عمیق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غیر قابل استفاده در دماهای پایین</a:t>
            </a:r>
            <a:endParaRPr lang="en-US" sz="1600" b="1" dirty="0">
              <a:cs typeface="B Nazanin" pitchFamily="2" charset="-78"/>
            </a:endParaRPr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1676400" y="2331720"/>
            <a:ext cx="1066800" cy="7315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743200" y="20574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52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4" name="Curved Connector 3"/>
          <p:cNvCxnSpPr/>
          <p:nvPr/>
        </p:nvCxnSpPr>
        <p:spPr>
          <a:xfrm flipV="1">
            <a:off x="167640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743200" y="1143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04646"/>
            <a:ext cx="4038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- استنلس استیل آستنیتی</a:t>
            </a:r>
            <a:endParaRPr lang="fa-IR" sz="2000" b="1" dirty="0" smtClean="0">
              <a:cs typeface="B Nazanin" pitchFamily="2" charset="-78"/>
            </a:endParaRP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sz="1600" b="1" dirty="0" smtClean="0">
                <a:cs typeface="B Nazanin" pitchFamily="2" charset="-78"/>
              </a:rPr>
              <a:t>304 (1.4301)</a:t>
            </a:r>
            <a:r>
              <a:rPr lang="fa-IR" sz="1600" b="1" dirty="0" smtClean="0">
                <a:cs typeface="B Nazanin" pitchFamily="2" charset="-78"/>
              </a:rPr>
              <a:t>گرید پایه: 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اغلب به عنوان استنلس 18/8 شناخته می شود.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 غیر مغناطیسی (نگیر)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با عملیات حرارتی سخت نمی شود اما با کار سرد این قابلیت را پیدا می کند.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مقاومت در برابر خوردگی عالی</a:t>
            </a:r>
          </a:p>
          <a:p>
            <a:pPr algn="r"/>
            <a:endParaRPr lang="fa-IR" sz="1600" b="1" dirty="0" smtClean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تولید و شکل پذیری آسان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جوش پذیری عالی در تمامی ضخامت ها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مناسب برای استفاده در هم دمای پایین و هم دمای بالا (190 تا 870 درجه)</a:t>
            </a:r>
            <a:endParaRPr lang="en-US" sz="1600" b="1" dirty="0">
              <a:cs typeface="B Nazanin" pitchFamily="2" charset="-78"/>
            </a:endParaRPr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1676400" y="233172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743200" y="20574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43200" y="3048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3352800"/>
            <a:ext cx="1005840" cy="9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432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>
                <a:cs typeface="B Nazanin" pitchFamily="2" charset="-78"/>
              </a:rPr>
              <a:t>افزودن 18% کروم و 8% نیکل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51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8" grpId="0" animBg="1"/>
      <p:bldP spid="9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167640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743200" y="1143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504646"/>
            <a:ext cx="419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- استنلس استیل دوپلکس</a:t>
            </a:r>
            <a:endParaRPr lang="fa-IR" sz="2000" b="1" dirty="0" smtClean="0">
              <a:cs typeface="B Nazanin" pitchFamily="2" charset="-78"/>
            </a:endParaRP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sz="1600" b="1" dirty="0" smtClean="0">
                <a:cs typeface="B Nazanin" pitchFamily="2" charset="-78"/>
              </a:rPr>
              <a:t>2205 (S31803)</a:t>
            </a:r>
            <a:r>
              <a:rPr lang="fa-IR" sz="1600" b="1" dirty="0" smtClean="0">
                <a:cs typeface="B Nazanin" pitchFamily="2" charset="-78"/>
              </a:rPr>
              <a:t>گرید پایه: 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ساختار آن ترکیبی از نوع آستنیتی و فریتی است.</a:t>
            </a:r>
          </a:p>
          <a:p>
            <a:pPr algn="r"/>
            <a:endParaRPr lang="fa-IR" sz="1600" b="1" dirty="0" smtClean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مغناطیسی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مقاومت در برابر خوردگی عالی، به خصوص در مقابل خوردگی حفره ای و خوردگی تنشی.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استحکام بالا (دو برابر نوع آستنیتی)</a:t>
            </a:r>
          </a:p>
          <a:p>
            <a:pPr algn="r"/>
            <a:endParaRPr lang="fa-IR" sz="1600" b="1" dirty="0" smtClean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تولید و شکل پذیری آسان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در حین جوشکاری نیازمند کنترل های بیشتری نسبت به انواع آستنیتی است.</a:t>
            </a: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1676400" y="233172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743200" y="20574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3048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76400" y="3352800"/>
            <a:ext cx="1005840" cy="9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1676400" y="350520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743200" y="41148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دوپلکس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484006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>
                <a:cs typeface="B Nazanin" pitchFamily="2" charset="-78"/>
              </a:rPr>
              <a:t>افزودن کروم و نیکل بیشتر – عناصر دیگر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5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7" grpId="0" animBg="1"/>
      <p:bldP spid="8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3" name="Curved Connector 2"/>
          <p:cNvCxnSpPr/>
          <p:nvPr/>
        </p:nvCxnSpPr>
        <p:spPr>
          <a:xfrm flipV="1">
            <a:off x="1676400" y="1447800"/>
            <a:ext cx="1066800" cy="15544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743200" y="1143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143000"/>
            <a:ext cx="4267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cs typeface="B Nazanin" pitchFamily="2" charset="-78"/>
              </a:rPr>
              <a:t>- استنلس استیل رسوب </a:t>
            </a:r>
            <a:r>
              <a:rPr lang="fa-IR" sz="2000" b="1" dirty="0" smtClean="0">
                <a:cs typeface="B Nazanin" pitchFamily="2" charset="-78"/>
              </a:rPr>
              <a:t>سختی</a:t>
            </a: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sz="1600" b="1" dirty="0" smtClean="0">
                <a:cs typeface="B Nazanin" pitchFamily="2" charset="-78"/>
              </a:rPr>
              <a:t>17/4PH (1.4542)</a:t>
            </a:r>
            <a:r>
              <a:rPr lang="fa-IR" sz="1600" b="1" dirty="0" smtClean="0">
                <a:cs typeface="B Nazanin" pitchFamily="2" charset="-78"/>
              </a:rPr>
              <a:t>گرید پایه: 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استحکام و سختی بالا تا 300 درجه، قابل دستیابی با عملیات حرارتی</a:t>
            </a:r>
          </a:p>
          <a:p>
            <a:pPr algn="r"/>
            <a:endParaRPr lang="fa-IR" sz="1600" b="1" dirty="0" smtClean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ساختار مارتنزیتی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>
                <a:cs typeface="B Nazanin" pitchFamily="2" charset="-78"/>
              </a:rPr>
              <a:t>● </a:t>
            </a:r>
            <a:r>
              <a:rPr lang="fa-IR" sz="1600" b="1" dirty="0" smtClean="0">
                <a:cs typeface="B Nazanin" pitchFamily="2" charset="-78"/>
              </a:rPr>
              <a:t>مغناطیسی</a:t>
            </a:r>
          </a:p>
          <a:p>
            <a:pPr algn="r"/>
            <a:endParaRPr lang="fa-IR" sz="1600" b="1" dirty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مقاومت در برابر خوردگی متوسط</a:t>
            </a:r>
          </a:p>
          <a:p>
            <a:pPr algn="r"/>
            <a:endParaRPr lang="fa-IR" sz="1600" b="1" dirty="0" smtClean="0">
              <a:cs typeface="B Nazanin" pitchFamily="2" charset="-78"/>
            </a:endParaRPr>
          </a:p>
          <a:p>
            <a:pPr algn="r"/>
            <a:r>
              <a:rPr lang="fa-IR" sz="1600" b="1" dirty="0" smtClean="0">
                <a:cs typeface="B Nazanin" pitchFamily="2" charset="-78"/>
              </a:rPr>
              <a:t>● جوش پذیر</a:t>
            </a: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1676400" y="233172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743200" y="20574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3048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76400" y="3352800"/>
            <a:ext cx="1005840" cy="9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>
            <a:off x="1676400" y="3505200"/>
            <a:ext cx="1066800" cy="8686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743200" y="41148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دوپلکس</a:t>
            </a:r>
          </a:p>
        </p:txBody>
      </p:sp>
      <p:cxnSp>
        <p:nvCxnSpPr>
          <p:cNvPr id="13" name="Curved Connector 12"/>
          <p:cNvCxnSpPr/>
          <p:nvPr/>
        </p:nvCxnSpPr>
        <p:spPr>
          <a:xfrm>
            <a:off x="1676400" y="3855720"/>
            <a:ext cx="1069848" cy="155448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743200" y="51054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رسوب سختی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9400" y="583066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>
                <a:cs typeface="B Nazanin" pitchFamily="2" charset="-78"/>
              </a:rPr>
              <a:t>افزودن کروم، نیکل، منگنز، مس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46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7" grpId="0" animBg="1"/>
      <p:bldP spid="8" grpId="0" animBg="1"/>
      <p:bldP spid="11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905000"/>
            <a:ext cx="1066800" cy="2895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استنلس استیل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flipV="1">
            <a:off x="1295400" y="1036320"/>
            <a:ext cx="1005840" cy="201168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286000" y="6858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مارتنزیتی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114800" y="990600"/>
            <a:ext cx="106680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81600" y="80772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416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5334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افزودن گوگرد</a:t>
            </a:r>
          </a:p>
          <a:p>
            <a:pPr algn="r" rtl="1"/>
            <a:r>
              <a:rPr lang="fa-IR" sz="1400" b="1" dirty="0" smtClean="0">
                <a:cs typeface="B Nazanin" pitchFamily="2" charset="-78"/>
              </a:rPr>
              <a:t>● بهبود ماشینکاری</a:t>
            </a:r>
          </a:p>
          <a:p>
            <a:pPr rtl="1"/>
            <a:r>
              <a:rPr lang="en-US" sz="1400" b="1" dirty="0">
                <a:cs typeface="B Nazanin" pitchFamily="2" charset="-78"/>
              </a:rPr>
              <a:t>416 (1.4008</a:t>
            </a:r>
            <a:r>
              <a:rPr lang="en-US" sz="1400" b="1" dirty="0" smtClean="0">
                <a:cs typeface="B Nazanin" pitchFamily="2" charset="-78"/>
              </a:rPr>
              <a:t>)</a:t>
            </a:r>
            <a:endParaRPr lang="fa-IR" sz="1400" b="1" dirty="0">
              <a:cs typeface="B Nazanin" pitchFamily="2" charset="-78"/>
            </a:endParaRPr>
          </a:p>
        </p:txBody>
      </p:sp>
      <p:cxnSp>
        <p:nvCxnSpPr>
          <p:cNvPr id="24" name="Curved Connector 23"/>
          <p:cNvCxnSpPr/>
          <p:nvPr/>
        </p:nvCxnSpPr>
        <p:spPr>
          <a:xfrm>
            <a:off x="3429000" y="1371600"/>
            <a:ext cx="1752600" cy="838200"/>
          </a:xfrm>
          <a:prstGeom prst="curvedConnector3">
            <a:avLst>
              <a:gd name="adj1" fmla="val 32261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181600" y="207264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420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9800" y="16764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itchFamily="2" charset="-78"/>
              </a:rPr>
              <a:t>- افزایش کربن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استحکام </a:t>
            </a:r>
            <a:r>
              <a:rPr lang="fa-IR" sz="1400" b="1" dirty="0" smtClean="0">
                <a:cs typeface="B Nazanin" pitchFamily="2" charset="-78"/>
              </a:rPr>
              <a:t>بیشتر</a:t>
            </a:r>
          </a:p>
          <a:p>
            <a:r>
              <a:rPr lang="en-US" sz="1400" b="1" dirty="0" smtClean="0">
                <a:cs typeface="B Nazanin" pitchFamily="2" charset="-78"/>
              </a:rPr>
              <a:t>420/1.4021, 1.4024, 1.4028, 1.4031, 1.4034</a:t>
            </a:r>
            <a:endParaRPr lang="en-US" sz="1400" b="1" dirty="0">
              <a:cs typeface="B Nazanin" pitchFamily="2" charset="-78"/>
            </a:endParaRPr>
          </a:p>
        </p:txBody>
      </p:sp>
      <p:cxnSp>
        <p:nvCxnSpPr>
          <p:cNvPr id="33" name="Curved Connector 32"/>
          <p:cNvCxnSpPr/>
          <p:nvPr/>
        </p:nvCxnSpPr>
        <p:spPr>
          <a:xfrm>
            <a:off x="2743200" y="1371600"/>
            <a:ext cx="1280160" cy="192024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038600" y="312420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431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76800" y="3124200"/>
            <a:ext cx="2514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افزایش کروم بیشتر و نیکل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بهبود </a:t>
            </a:r>
            <a:r>
              <a:rPr lang="fa-IR" sz="1400" b="1" dirty="0" smtClean="0">
                <a:cs typeface="B Nazanin" pitchFamily="2" charset="-78"/>
              </a:rPr>
              <a:t>خواص خوردگی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خواص </a:t>
            </a:r>
            <a:r>
              <a:rPr lang="fa-IR" sz="1400" b="1" dirty="0" smtClean="0">
                <a:cs typeface="B Nazanin" pitchFamily="2" charset="-78"/>
              </a:rPr>
              <a:t>مکانیکی بهتر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بهبود </a:t>
            </a:r>
            <a:r>
              <a:rPr lang="fa-IR" sz="1400" b="1" dirty="0" smtClean="0">
                <a:cs typeface="B Nazanin" pitchFamily="2" charset="-78"/>
              </a:rPr>
              <a:t>چقرمگی</a:t>
            </a:r>
          </a:p>
          <a:p>
            <a:r>
              <a:rPr lang="en-US" sz="1400" b="1" dirty="0" smtClean="0">
                <a:cs typeface="B Nazanin" pitchFamily="2" charset="-78"/>
              </a:rPr>
              <a:t>431 (1.4057)</a:t>
            </a:r>
            <a:endParaRPr lang="en-US" sz="1400" b="1" dirty="0">
              <a:cs typeface="B Nazanin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514600" y="1371600"/>
            <a:ext cx="0" cy="33528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057400" y="4739640"/>
            <a:ext cx="9144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cs typeface="B Nazanin" pitchFamily="2" charset="-78"/>
              </a:rPr>
              <a:t>CrMoV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0" y="4803648"/>
            <a:ext cx="2895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 smtClean="0">
                <a:cs typeface="B Nazanin" pitchFamily="2" charset="-78"/>
              </a:rPr>
              <a:t>-گرید کروم، مولیبدن، وانادیم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افزودن </a:t>
            </a:r>
            <a:r>
              <a:rPr lang="fa-IR" sz="1400" b="1" dirty="0" smtClean="0">
                <a:cs typeface="B Nazanin" pitchFamily="2" charset="-78"/>
              </a:rPr>
              <a:t>مولیبدن، نیکل، وانادیم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برای </a:t>
            </a:r>
            <a:r>
              <a:rPr lang="fa-IR" sz="1400" b="1" dirty="0" smtClean="0">
                <a:cs typeface="B Nazanin" pitchFamily="2" charset="-78"/>
              </a:rPr>
              <a:t>مثال 1.4923 در ساخت تیغه های توربین بخار استفاده می شود.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استحکام </a:t>
            </a:r>
            <a:r>
              <a:rPr lang="fa-IR" sz="1400" b="1" dirty="0" smtClean="0">
                <a:cs typeface="B Nazanin" pitchFamily="2" charset="-78"/>
              </a:rPr>
              <a:t>دما بالا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مقاومت </a:t>
            </a:r>
            <a:r>
              <a:rPr lang="fa-IR" sz="1400" b="1" dirty="0" smtClean="0">
                <a:cs typeface="B Nazanin" pitchFamily="2" charset="-78"/>
              </a:rPr>
              <a:t>به خوردگی بهبود یافته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39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2" grpId="0" animBg="1"/>
      <p:bldP spid="23" grpId="0"/>
      <p:bldP spid="31" grpId="0" animBg="1"/>
      <p:bldP spid="32" grpId="0"/>
      <p:bldP spid="37" grpId="0" animBg="1"/>
      <p:bldP spid="38" grpId="0"/>
      <p:bldP spid="41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urved Connector 2"/>
          <p:cNvCxnSpPr/>
          <p:nvPr/>
        </p:nvCxnSpPr>
        <p:spPr>
          <a:xfrm flipV="1">
            <a:off x="304800" y="685800"/>
            <a:ext cx="548640" cy="2743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38200" y="381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فریتی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685800"/>
            <a:ext cx="106680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33800" y="53340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3CR12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8" name="Curved Connector 7"/>
          <p:cNvCxnSpPr/>
          <p:nvPr/>
        </p:nvCxnSpPr>
        <p:spPr>
          <a:xfrm>
            <a:off x="2438400" y="1066800"/>
            <a:ext cx="2194560" cy="2011680"/>
          </a:xfrm>
          <a:prstGeom prst="curvedConnector3">
            <a:avLst>
              <a:gd name="adj1" fmla="val 32261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48200" y="291084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409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2057400" y="1066800"/>
            <a:ext cx="1828800" cy="320040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916680" y="4130040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430F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43000" y="1066800"/>
            <a:ext cx="0" cy="411480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07720" y="5196840"/>
            <a:ext cx="6400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441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1524000" y="1066800"/>
            <a:ext cx="1463040" cy="438912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048000" y="525780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434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228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b="1" dirty="0" smtClean="0">
                <a:cs typeface="B Nazanin" pitchFamily="2" charset="-78"/>
              </a:rPr>
              <a:t>-</a:t>
            </a:r>
            <a:r>
              <a:rPr lang="fa-IR" sz="1400" b="1" dirty="0" smtClean="0">
                <a:cs typeface="B Nazanin" pitchFamily="2" charset="-78"/>
              </a:rPr>
              <a:t>کاهش کروم، افزودن منگنز و مقدار خیلی کم نیکل</a:t>
            </a:r>
            <a:endParaRPr lang="en-US" sz="1400" b="1" dirty="0" smtClean="0">
              <a:cs typeface="B Nazanin" pitchFamily="2" charset="-78"/>
            </a:endParaRPr>
          </a:p>
          <a:p>
            <a:pPr algn="r" rtl="1"/>
            <a:r>
              <a:rPr lang="fa-IR" sz="1400" b="1" dirty="0" smtClean="0">
                <a:cs typeface="B Nazanin" pitchFamily="2" charset="-78"/>
              </a:rPr>
              <a:t>به اضافه کنترل بقیه عناصر طبق استانداردها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جوش </a:t>
            </a:r>
            <a:r>
              <a:rPr lang="fa-IR" sz="1400" b="1" dirty="0" smtClean="0">
                <a:cs typeface="B Nazanin" pitchFamily="2" charset="-78"/>
              </a:rPr>
              <a:t>پذیر در مورد کلفت بار ها (بالای 3 میل)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ترکیب </a:t>
            </a:r>
            <a:r>
              <a:rPr lang="fa-IR" sz="1400" b="1" dirty="0" smtClean="0">
                <a:cs typeface="B Nazanin" pitchFamily="2" charset="-78"/>
              </a:rPr>
              <a:t>معقولی از مقاومت به خوردگی و سایش با هزینه کم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قابلیت </a:t>
            </a:r>
            <a:r>
              <a:rPr lang="fa-IR" sz="1400" b="1" dirty="0" smtClean="0">
                <a:cs typeface="B Nazanin" pitchFamily="2" charset="-78"/>
              </a:rPr>
              <a:t>رقابت با استیل های گالوانیزه و رنگی</a:t>
            </a:r>
          </a:p>
          <a:p>
            <a:r>
              <a:rPr lang="en-US" sz="1400" b="1" dirty="0" smtClean="0">
                <a:cs typeface="B Nazanin" pitchFamily="2" charset="-78"/>
              </a:rPr>
              <a:t>1.4003 (3CR13)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258187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میزان کروم کمتر، افزودن تیتانیم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بهبود </a:t>
            </a:r>
            <a:r>
              <a:rPr lang="fa-IR" sz="1400" b="1" dirty="0" smtClean="0">
                <a:cs typeface="B Nazanin" pitchFamily="2" charset="-78"/>
              </a:rPr>
              <a:t>جوش پذیری</a:t>
            </a:r>
          </a:p>
          <a:p>
            <a:r>
              <a:rPr lang="en-US" sz="1400" b="1" dirty="0" smtClean="0">
                <a:cs typeface="B Nazanin" pitchFamily="2" charset="-78"/>
              </a:rPr>
              <a:t>409 (1.4512)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38100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افزودن گوگرد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بهبود </a:t>
            </a:r>
            <a:r>
              <a:rPr lang="fa-IR" sz="1400" b="1" dirty="0" smtClean="0">
                <a:cs typeface="B Nazanin" pitchFamily="2" charset="-78"/>
              </a:rPr>
              <a:t>ماشینکاری</a:t>
            </a:r>
          </a:p>
          <a:p>
            <a:r>
              <a:rPr lang="en-US" sz="1400" b="1" dirty="0" smtClean="0">
                <a:cs typeface="B Nazanin" pitchFamily="2" charset="-78"/>
              </a:rPr>
              <a:t>430F (1.4104)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5181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افزودن مولیبدن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بهبود </a:t>
            </a:r>
            <a:r>
              <a:rPr lang="fa-IR" sz="1400" b="1" dirty="0" smtClean="0">
                <a:cs typeface="B Nazanin" pitchFamily="2" charset="-78"/>
              </a:rPr>
              <a:t>خواص خوردگی مخصوصاً خوردگی حفره ای در محیط های نمکی</a:t>
            </a:r>
          </a:p>
          <a:p>
            <a:r>
              <a:rPr lang="en-US" sz="1400" b="1" dirty="0" smtClean="0">
                <a:cs typeface="B Nazanin" pitchFamily="2" charset="-78"/>
              </a:rPr>
              <a:t>434 (1.4113)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5781764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افزودن تیتانیم، نئوبیم و کاهش کربن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سوپرفریتی</a:t>
            </a:r>
            <a:endParaRPr lang="fa-IR" sz="1400" b="1" dirty="0" smtClean="0">
              <a:cs typeface="B Nazanin" pitchFamily="2" charset="-78"/>
            </a:endParaRPr>
          </a:p>
          <a:p>
            <a:r>
              <a:rPr lang="en-US" sz="1400" b="1" dirty="0" smtClean="0">
                <a:cs typeface="B Nazanin" pitchFamily="2" charset="-78"/>
              </a:rPr>
              <a:t>441 (1.4509)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00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5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urved Connector 2"/>
          <p:cNvCxnSpPr/>
          <p:nvPr/>
        </p:nvCxnSpPr>
        <p:spPr>
          <a:xfrm flipV="1">
            <a:off x="304800" y="685800"/>
            <a:ext cx="548640" cy="274320"/>
          </a:xfrm>
          <a:prstGeom prst="curvedConnector3">
            <a:avLst>
              <a:gd name="adj1" fmla="val 30286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838200" y="381000"/>
            <a:ext cx="1752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آستنیتی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685800"/>
            <a:ext cx="106680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733800" y="533400"/>
            <a:ext cx="82296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201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9" name="Curved Connector 8"/>
          <p:cNvCxnSpPr/>
          <p:nvPr/>
        </p:nvCxnSpPr>
        <p:spPr>
          <a:xfrm>
            <a:off x="2057400" y="1066800"/>
            <a:ext cx="1828800" cy="274320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916680" y="3596640"/>
            <a:ext cx="73152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301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1066800"/>
            <a:ext cx="0" cy="411480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07720" y="5196840"/>
            <a:ext cx="71628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304L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>
            <a:off x="1524000" y="1066800"/>
            <a:ext cx="1463040" cy="4389120"/>
          </a:xfrm>
          <a:prstGeom prst="curvedConnector3">
            <a:avLst>
              <a:gd name="adj1" fmla="val 16069"/>
            </a:avLst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048000" y="5257800"/>
            <a:ext cx="609600" cy="365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cs typeface="B Nazanin" pitchFamily="2" charset="-78"/>
              </a:rPr>
              <a:t>303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33265"/>
            <a:ext cx="44895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Nazanin" pitchFamily="2" charset="-78"/>
              </a:rPr>
              <a:t>-آستنیتی سری 200</a:t>
            </a:r>
          </a:p>
          <a:p>
            <a:pPr algn="r" rtl="1"/>
            <a:r>
              <a:rPr lang="fa-IR" sz="1400" b="1" dirty="0" smtClean="0">
                <a:cs typeface="B Nazanin" pitchFamily="2" charset="-78"/>
              </a:rPr>
              <a:t>● کاهش نیکل و جایگزینی آن با منگنز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گرید های </a:t>
            </a:r>
            <a:r>
              <a:rPr lang="en-US" sz="1400" b="1" dirty="0" smtClean="0">
                <a:cs typeface="B Nazanin" pitchFamily="2" charset="-78"/>
              </a:rPr>
              <a:t>201</a:t>
            </a:r>
            <a:r>
              <a:rPr lang="fa-IR" sz="1400" b="1" dirty="0" smtClean="0">
                <a:cs typeface="B Nazanin" pitchFamily="2" charset="-78"/>
              </a:rPr>
              <a:t>، </a:t>
            </a:r>
            <a:r>
              <a:rPr lang="en-US" sz="1400" b="1" dirty="0" smtClean="0">
                <a:cs typeface="B Nazanin" pitchFamily="2" charset="-78"/>
              </a:rPr>
              <a:t>201L</a:t>
            </a:r>
            <a:r>
              <a:rPr lang="fa-IR" sz="1400" b="1" dirty="0" smtClean="0">
                <a:cs typeface="B Nazanin" pitchFamily="2" charset="-78"/>
              </a:rPr>
              <a:t>، </a:t>
            </a:r>
            <a:r>
              <a:rPr lang="en-US" sz="1400" b="1" dirty="0" smtClean="0">
                <a:cs typeface="B Nazanin" pitchFamily="2" charset="-78"/>
              </a:rPr>
              <a:t>202</a:t>
            </a:r>
            <a:r>
              <a:rPr lang="fa-IR" sz="1400" b="1" dirty="0" smtClean="0">
                <a:cs typeface="B Nazanin" pitchFamily="2" charset="-78"/>
              </a:rPr>
              <a:t>، </a:t>
            </a:r>
            <a:r>
              <a:rPr lang="en-US" sz="1400" b="1" dirty="0" smtClean="0">
                <a:cs typeface="B Nazanin" pitchFamily="2" charset="-78"/>
              </a:rPr>
              <a:t>204Cu</a:t>
            </a:r>
            <a:endParaRPr lang="fa-IR" sz="1400" b="1" dirty="0" smtClean="0">
              <a:cs typeface="B Nazanin" pitchFamily="2" charset="-78"/>
            </a:endParaRP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قیمت پایین تر نسبت به آستینیتی سری 300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خواص فیزیکی و مکانیکی مشابه با سری 300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ویژگی های ساخت مشابه با سری 300، شامل کشش عمیق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خواص مقاومت به خوردگی ضعیف تر نسبت به سری 300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کربن بالاتر این سری ممکن است منجر به خوردگی تنشی شود. (مخصوصاً بعد از جوشکاری در کلفت بار ها)</a:t>
            </a:r>
          </a:p>
          <a:p>
            <a:pPr algn="r" rtl="1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برخی از گرید های این سری بعد از شکل دهی در معرض ترک قرار دارند.</a:t>
            </a:r>
          </a:p>
          <a:p>
            <a:pPr algn="r" rtl="1"/>
            <a:endParaRPr lang="en-US" sz="1400" b="1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3420070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نیکل کمتر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کار سختی بالاتر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استحکام خیلی بالا در نوارها و سیم های نازک مورد استفاده در فنر</a:t>
            </a:r>
          </a:p>
          <a:p>
            <a:r>
              <a:rPr lang="en-US" sz="1400" b="1" dirty="0" smtClean="0">
                <a:cs typeface="B Nazanin" pitchFamily="2" charset="-78"/>
              </a:rPr>
              <a:t>301 (1.4310)</a:t>
            </a:r>
            <a:r>
              <a:rPr lang="fa-IR" sz="1400" b="1" dirty="0" smtClean="0">
                <a:cs typeface="B Nazanin" pitchFamily="2" charset="-78"/>
              </a:rPr>
              <a:t>   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51816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افزودن گوگرد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ماشینکاری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افزودن گوگرد خواص خوردگی را کم میکند</a:t>
            </a:r>
          </a:p>
          <a:p>
            <a:r>
              <a:rPr lang="en-US" sz="1400" b="1" dirty="0" smtClean="0">
                <a:cs typeface="B Nazanin" pitchFamily="2" charset="-78"/>
              </a:rPr>
              <a:t>303 (1.4305)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678715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400" b="1" dirty="0" smtClean="0">
                <a:cs typeface="B Nazanin" pitchFamily="2" charset="-78"/>
              </a:rPr>
              <a:t>- کربن کمتر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بهبود جوشکاری</a:t>
            </a:r>
          </a:p>
          <a:p>
            <a:pPr algn="r"/>
            <a:r>
              <a:rPr lang="fa-IR" sz="1400" b="1" dirty="0">
                <a:cs typeface="B Nazanin" pitchFamily="2" charset="-78"/>
              </a:rPr>
              <a:t>● </a:t>
            </a:r>
            <a:r>
              <a:rPr lang="fa-IR" sz="1400" b="1" dirty="0" smtClean="0">
                <a:cs typeface="B Nazanin" pitchFamily="2" charset="-78"/>
              </a:rPr>
              <a:t>جلوگیری از خوردگی مرزدانه ای</a:t>
            </a:r>
          </a:p>
          <a:p>
            <a:r>
              <a:rPr lang="en-US" sz="1400" b="1" dirty="0" smtClean="0">
                <a:cs typeface="B Nazanin" pitchFamily="2" charset="-78"/>
              </a:rPr>
              <a:t>304L (1.4307)</a:t>
            </a:r>
            <a:endParaRPr lang="en-US" sz="1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21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2" grpId="0" animBg="1"/>
      <p:bldP spid="14" grpId="0" animBg="1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1140</Words>
  <Application>Microsoft Office PowerPoint</Application>
  <PresentationFormat>On-screen Show (4:3)</PresentationFormat>
  <Paragraphs>266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FELEZAT</cp:lastModifiedBy>
  <cp:revision>41</cp:revision>
  <dcterms:created xsi:type="dcterms:W3CDTF">2006-08-16T00:00:00Z</dcterms:created>
  <dcterms:modified xsi:type="dcterms:W3CDTF">2017-07-23T06:09:35Z</dcterms:modified>
</cp:coreProperties>
</file>